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  <p:sldMasterId id="2147483761" r:id="rId2"/>
  </p:sldMasterIdLst>
  <p:sldIdLst>
    <p:sldId id="256" r:id="rId3"/>
    <p:sldId id="257" r:id="rId4"/>
    <p:sldId id="283" r:id="rId5"/>
    <p:sldId id="438" r:id="rId6"/>
    <p:sldId id="439" r:id="rId7"/>
    <p:sldId id="441" r:id="rId8"/>
    <p:sldId id="440" r:id="rId9"/>
    <p:sldId id="258" r:id="rId10"/>
    <p:sldId id="261" r:id="rId11"/>
    <p:sldId id="259" r:id="rId12"/>
    <p:sldId id="260" r:id="rId13"/>
    <p:sldId id="262" r:id="rId14"/>
    <p:sldId id="284" r:id="rId15"/>
    <p:sldId id="279" r:id="rId16"/>
    <p:sldId id="280" r:id="rId17"/>
    <p:sldId id="268" r:id="rId18"/>
    <p:sldId id="442" r:id="rId19"/>
    <p:sldId id="285" r:id="rId20"/>
    <p:sldId id="429" r:id="rId21"/>
    <p:sldId id="444" r:id="rId22"/>
    <p:sldId id="445" r:id="rId23"/>
    <p:sldId id="446" r:id="rId24"/>
    <p:sldId id="447" r:id="rId25"/>
    <p:sldId id="286" r:id="rId26"/>
    <p:sldId id="276" r:id="rId27"/>
    <p:sldId id="448" r:id="rId28"/>
    <p:sldId id="278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83" autoAdjust="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4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478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03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2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33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88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642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7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35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3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2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20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87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4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3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4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2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889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8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75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067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9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23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4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394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2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4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9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5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56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ustración de cubo dorado y azul abstracto en 3D">
            <a:extLst>
              <a:ext uri="{FF2B5EF4-FFF2-40B4-BE49-F238E27FC236}">
                <a16:creationId xmlns:a16="http://schemas.microsoft.com/office/drawing/2014/main" id="{0BFB0368-B072-8055-69AE-9528F8A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052" y="3429000"/>
            <a:ext cx="7768073" cy="1195136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  <a:endParaRPr lang="es-CO" sz="6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822" y="4769907"/>
            <a:ext cx="7756356" cy="4009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ES" sz="1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ESDEG</a:t>
            </a:r>
            <a:endParaRPr lang="es-ES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Maestría en Ciberseguridad y Ciberdefensa</a:t>
            </a: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Gestión de Ciberseguridad</a:t>
            </a:r>
            <a:endParaRPr lang="es-CO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6741"/>
            <a:ext cx="5644847" cy="2044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Vulnerabilidad en los sistemas de autenticación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471919"/>
            <a:ext cx="4611914" cy="191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Privacidad y control de los datos personales</a:t>
            </a:r>
          </a:p>
        </p:txBody>
      </p: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2501084"/>
            <a:ext cx="5341257" cy="185583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Interoperabilidad entre sistemas de gestión de identidad</a:t>
            </a:r>
          </a:p>
        </p:txBody>
      </p: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Normativas y marcos regulatorios sobre identidad digital 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Reglamento General de Protección de Datos (GDPR)</a:t>
            </a:r>
          </a:p>
        </p:txBody>
      </p: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Principios Generales</a:t>
            </a: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Legalidad, lealtad y transparencia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 Finalidad limitada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3. Minimización de datos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4. Exactitud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5. Limitación de retención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6. Integridad y confidencialidad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Identidad soberana digital (SSI)</a:t>
            </a:r>
          </a:p>
        </p:txBody>
      </p: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94" r="1999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6F9E82-F7D3-2BD8-01F2-6539F1580B90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Ventajas: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seguridad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Prevención de monopolios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Control total por parte del usuario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privacidad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Acceso sin restricciones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Infraestructura descentralizada</a:t>
            </a: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Propuestas de marcos regulatorios internacionales</a:t>
            </a:r>
          </a:p>
        </p:txBody>
      </p: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757251" y="2388732"/>
            <a:ext cx="3856774" cy="216943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FF28B8C8-878B-C24A-0D66-D1FB207EB554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Pilares clave: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Desarrollo de sistemas inclusivos y centrados en el usuario.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Gobernanza de la identidad digital.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Promoción del uso transfronterizo de la identidad digital.</a:t>
            </a: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487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Tendencias emergentes y el futuro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     </a:t>
            </a:r>
            <a:r>
              <a:rPr lang="es-CO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187207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9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107546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130043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30043" y="1583016"/>
            <a:ext cx="26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Federada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87207" y="1619508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Aislada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897952" y="4121880"/>
            <a:ext cx="409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Centrada en el Usuario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117525" y="4114594"/>
            <a:ext cx="32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Autogestionada</a:t>
            </a:r>
            <a:endParaRPr lang="es-CO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rebuchet MS" panose="020B0603020202020204" pitchFamily="34" charset="0"/>
              </a:rPr>
              <a:t>G</a:t>
            </a:r>
            <a:r>
              <a:rPr lang="es-CO" b="1" dirty="0">
                <a:latin typeface="Trebuchet MS" panose="020B0603020202020204" pitchFamily="34" charset="0"/>
              </a:rPr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7548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Wilfredo Samboni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Jose Luis Galvis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Oscar Camargo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Carlos Rodriguez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</a:t>
            </a:r>
            <a:r>
              <a:rPr lang="es-CO" sz="40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BlockChain</a:t>
            </a: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97" y="2768838"/>
            <a:ext cx="9090103" cy="38797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46338" y="1203393"/>
            <a:ext cx="88254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Estructura caracterizada por la ausencia de una autoridad central y por tener un carácter inmutable con respecto a la modificación de la información almacenada.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Permite la creación de registros inmutables de identidad que no pueden ser alterados ni manipulados, ofreciendo una capa adicional de seguridad frente a ataques cibernéticos por su arquitectura distribuida, ofrece la posibilidad de un mayor control sobre los datos personales por parte de los usuarios.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Se fundamenta en la criptografía asimétrica y el uso de las de claves públicas/privadas para acreditar a los usuarios como responsables y poseedores únicos de la identidad asociada.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43472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37" y="2579858"/>
            <a:ext cx="7325834" cy="40431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94166" y="1177754"/>
            <a:ext cx="8825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Perfeccionar los sistema de autenticación haciéndolos mas adaptables y eficientes. detectando conductas complejas en patrones de uso y mejorando la precisión y efectividad en los sistemas de identificación, detectando intentos de acceso en tiempo real.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Analizando información biométrica como huellas digitales, patrones de voz, reconocimiento facial y detección de firmas digitales que superan el método de autenticación basado en credenciales.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Los puntos débiles son la calidad y la cantidad de información disponible para entrenar la inteligencia artificial sin una adecuada información o entrenamiento inadecuado y poder de computo.</a:t>
            </a:r>
          </a:p>
        </p:txBody>
      </p:sp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466645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3" y="2344491"/>
            <a:ext cx="7922840" cy="34386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3392" y="1421161"/>
            <a:ext cx="882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sym typeface="Arial"/>
              </a:rPr>
              <a:t>Combina varios métodos de verificación, como contraseñas, </a:t>
            </a:r>
            <a:r>
              <a:rPr lang="es-ES" sz="1200" dirty="0" err="1">
                <a:sym typeface="Arial"/>
              </a:rPr>
              <a:t>tokens</a:t>
            </a:r>
            <a:r>
              <a:rPr lang="es-ES" sz="1200" dirty="0">
                <a:sym typeface="Arial"/>
              </a:rPr>
              <a:t> de seguridad y datos biométricos.</a:t>
            </a:r>
          </a:p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/>
              <a:t>El uso de huellas dactilares, reconocimiento facial y otras formas de biometría seguirá en aumento, facilitando procesos de autenticación más seguros y rápidos.</a:t>
            </a:r>
            <a:endParaRPr lang="es-ES" sz="1200" dirty="0">
              <a:sym typeface="Arial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52171A-BF29-91BF-8CA9-3E93CC0AAE6F}"/>
              </a:ext>
            </a:extLst>
          </p:cNvPr>
          <p:cNvSpPr txBox="1"/>
          <p:nvPr/>
        </p:nvSpPr>
        <p:spPr>
          <a:xfrm>
            <a:off x="7038888" y="170916"/>
            <a:ext cx="4976499" cy="7053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4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Autenticación Multifactor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Biométrico</a:t>
            </a:r>
          </a:p>
        </p:txBody>
      </p:sp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450408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1" y="1268761"/>
            <a:ext cx="5472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Trebuchet MS" panose="020B0603020202020204" pitchFamily="34" charset="0"/>
              </a:rPr>
              <a:t>¿Cómo funciona la DDID?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En el proceso de creación, gestión y validación de credenciales con Identidad Digital Descentralizada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intervienen tres actores que interactúan a través de la red de </a:t>
            </a:r>
            <a:r>
              <a:rPr lang="es-ES" sz="1200" dirty="0" err="1">
                <a:latin typeface="Trebuchet MS" panose="020B0603020202020204" pitchFamily="34" charset="0"/>
              </a:rPr>
              <a:t>Blockchain</a:t>
            </a:r>
            <a:r>
              <a:rPr lang="es-ES" sz="1200" dirty="0">
                <a:latin typeface="Trebuchet MS" panose="020B0603020202020204" pitchFamily="34" charset="0"/>
              </a:rPr>
              <a:t>: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Emisor</a:t>
            </a:r>
            <a:r>
              <a:rPr lang="es-ES" sz="1200" dirty="0">
                <a:latin typeface="Trebuchet MS" panose="020B0603020202020204" pitchFamily="34" charset="0"/>
              </a:rPr>
              <a:t> emite credenciales certificadas firmadas digitalmente y las vuelca en el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del titular.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Titular</a:t>
            </a:r>
            <a:r>
              <a:rPr lang="es-ES" sz="1200" dirty="0">
                <a:latin typeface="Trebuchet MS" panose="020B0603020202020204" pitchFamily="34" charset="0"/>
              </a:rPr>
              <a:t> a través de su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gestiona sus credenciales y las presenta ante las entidades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verificadoras que las soliciten.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Verificador</a:t>
            </a:r>
            <a:r>
              <a:rPr lang="es-ES" sz="1200" dirty="0">
                <a:latin typeface="Trebuchet MS" panose="020B0603020202020204" pitchFamily="34" charset="0"/>
              </a:rPr>
              <a:t>, que solicita prueba y verifica que las credenciales del titular cumplen los requisitos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y están correctamente certificadas por un emisor válido.</a:t>
            </a:r>
          </a:p>
          <a:p>
            <a:endParaRPr lang="es-CO" dirty="0">
              <a:latin typeface="Trebuchet MS" panose="020B06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36111" y="1735971"/>
            <a:ext cx="5544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Trebuchet MS" panose="020B0603020202020204" pitchFamily="34" charset="0"/>
              </a:rPr>
              <a:t>La red </a:t>
            </a:r>
            <a:r>
              <a:rPr lang="es-ES" sz="1200" dirty="0" err="1">
                <a:latin typeface="Trebuchet MS" panose="020B0603020202020204" pitchFamily="34" charset="0"/>
              </a:rPr>
              <a:t>Blockchain</a:t>
            </a:r>
            <a:r>
              <a:rPr lang="es-ES" sz="1200" dirty="0">
                <a:latin typeface="Trebuchet MS" panose="020B0603020202020204" pitchFamily="34" charset="0"/>
              </a:rPr>
              <a:t> garantiza que la información es </a:t>
            </a:r>
            <a:r>
              <a:rPr lang="es-ES" sz="1200" b="1" dirty="0">
                <a:latin typeface="Trebuchet MS" panose="020B0603020202020204" pitchFamily="34" charset="0"/>
              </a:rPr>
              <a:t>segura y fiable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Soberana </a:t>
            </a:r>
            <a:r>
              <a:rPr lang="es-ES" sz="1200" dirty="0">
                <a:latin typeface="Trebuchet MS" panose="020B0603020202020204" pitchFamily="34" charset="0"/>
              </a:rPr>
              <a:t>la información certificada de cada persona es administrada y controlada por el propio usuario, que tiene control completo de sus datos, lo que garantiza su privacidad. 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Descentralizada</a:t>
            </a:r>
            <a:r>
              <a:rPr lang="es-ES" sz="1200" dirty="0">
                <a:latin typeface="Trebuchet MS" panose="020B0603020202020204" pitchFamily="34" charset="0"/>
              </a:rPr>
              <a:t>, lo que implica que los datos están en posesión del emisor y del titular.</a:t>
            </a:r>
            <a:endParaRPr lang="es-CO" sz="1200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6" y="3789040"/>
            <a:ext cx="5734825" cy="2701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429000"/>
            <a:ext cx="5448772" cy="30703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70DA1A-F5E8-8700-8CC0-596C5B6870CC}"/>
              </a:ext>
            </a:extLst>
          </p:cNvPr>
          <p:cNvSpPr txBox="1"/>
          <p:nvPr/>
        </p:nvSpPr>
        <p:spPr>
          <a:xfrm>
            <a:off x="7064525" y="336047"/>
            <a:ext cx="5019228" cy="400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CO" dirty="0"/>
              <a:t>Identidades Digitales Soberanas</a:t>
            </a:r>
          </a:p>
        </p:txBody>
      </p:sp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Conclusiones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7978694" cy="686593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B8548A7-76F3-DD14-95E5-07445FC4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944585"/>
            <a:ext cx="4632163" cy="968829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AMENAZAS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CE88-ED65-71C7-5CCB-792330A36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B1C8B-E220-3CAD-0964-9358975D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49" t="4823" r="21882" b="1513"/>
          <a:stretch/>
        </p:blipFill>
        <p:spPr>
          <a:xfrm>
            <a:off x="4269854" y="-1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BC4A347-349D-5941-B454-48A919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65" y="3757385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ASEGURABILIDAD VS OPERATIVIDAD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1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6930" r="-1" b="15659"/>
          <a:stretch/>
        </p:blipFill>
        <p:spPr>
          <a:xfrm>
            <a:off x="1" y="0"/>
            <a:ext cx="7431314" cy="6858000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210BEE09-6241-58FC-86F2-BE4E2EDB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755899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ALCANCE NORMATIVIDAD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5184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E592A-A29B-BF02-E651-5A38158FC0B1}"/>
              </a:ext>
            </a:extLst>
          </p:cNvPr>
          <p:cNvSpPr txBox="1">
            <a:spLocks/>
          </p:cNvSpPr>
          <p:nvPr/>
        </p:nvSpPr>
        <p:spPr>
          <a:xfrm>
            <a:off x="7559837" y="2755899"/>
            <a:ext cx="4632163" cy="14387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NUEVAS </a:t>
            </a:r>
          </a:p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HERRAMIENTAS</a:t>
            </a:r>
            <a:endParaRPr lang="es-CO" sz="18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Gracias</a:t>
            </a:r>
            <a:endParaRPr lang="es-CO" sz="7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615202"/>
            <a:ext cx="8596668" cy="1320800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s-CO" b="1" kern="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IDENTIDAD DIGITAL GLOBAL: UN ENFOQUE INTEGRAL PARA LA PROTECCIÓN Y GESTIÓN EN EL SIGLO XXI"</a:t>
            </a:r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0" y="2792929"/>
            <a:ext cx="4088190" cy="12721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CO" sz="4400" dirty="0">
                <a:latin typeface="Trebuchet MS" panose="020B0603020202020204" pitchFamily="34" charset="0"/>
              </a:rPr>
              <a:t>Internet de las cosas (</a:t>
            </a:r>
            <a:r>
              <a:rPr lang="es-CO" sz="4400" dirty="0" err="1">
                <a:latin typeface="Trebuchet MS" panose="020B0603020202020204" pitchFamily="34" charset="0"/>
              </a:rPr>
              <a:t>IOT</a:t>
            </a:r>
            <a:r>
              <a:rPr lang="es-CO" sz="4400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8" y="2624319"/>
            <a:ext cx="4088190" cy="1609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rebuchet MS" panose="020B0603020202020204" pitchFamily="34" charset="0"/>
              </a:rPr>
              <a:t>Identidad </a:t>
            </a:r>
            <a:r>
              <a:rPr lang="es-CO" sz="4800" dirty="0">
                <a:latin typeface="Trebuchet MS" panose="020B0603020202020204" pitchFamily="34" charset="0"/>
              </a:rPr>
              <a:t>Cibernética</a:t>
            </a:r>
            <a:endParaRPr lang="en-US" sz="4800" dirty="0">
              <a:latin typeface="Trebuchet MS" panose="020B0603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0" y="2573519"/>
            <a:ext cx="4088190" cy="1710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Económica digital</a:t>
            </a:r>
          </a:p>
        </p:txBody>
      </p: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26" y="2634686"/>
            <a:ext cx="4088190" cy="1588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Autenticación</a:t>
            </a:r>
            <a:r>
              <a:rPr lang="en-US" sz="4800" dirty="0">
                <a:latin typeface="Trebuchet MS" panose="020B0603020202020204" pitchFamily="34" charset="0"/>
              </a:rPr>
              <a:t> multifactorial </a:t>
            </a:r>
          </a:p>
        </p:txBody>
      </p: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en la gestión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1" y="2457541"/>
            <a:ext cx="5296504" cy="19429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Fraude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y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ataques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suplantación</a:t>
            </a:r>
          </a:p>
        </p:txBody>
      </p: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Faceta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222</TotalTime>
  <Words>715</Words>
  <Application>Microsoft Office PowerPoint</Application>
  <PresentationFormat>Panorámica</PresentationFormat>
  <Paragraphs>87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Calisto MT</vt:lpstr>
      <vt:lpstr>Trebuchet MS</vt:lpstr>
      <vt:lpstr>Wingdings 2</vt:lpstr>
      <vt:lpstr>Wingdings 3</vt:lpstr>
      <vt:lpstr>Pizarra</vt:lpstr>
      <vt:lpstr>Faceta</vt:lpstr>
      <vt:lpstr>Identidad Digital</vt:lpstr>
      <vt:lpstr>Grupo 4</vt:lpstr>
      <vt:lpstr>IDENTIDAD DIGITAL GLOBAL: UN ENFOQUE INTEGRAL PARA LA PROTECCIÓN Y GESTIÓN EN EL SIGLO XXI"</vt:lpstr>
      <vt:lpstr>Internet de las cosas (IOT)</vt:lpstr>
      <vt:lpstr>Identidad Cibernética</vt:lpstr>
      <vt:lpstr>Económica digital</vt:lpstr>
      <vt:lpstr>Autenticación multifactorial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AMENAZAS</vt:lpstr>
      <vt:lpstr>DESAFÍOS ASEGURABILIDAD VS OPERATIVIDAD</vt:lpstr>
      <vt:lpstr>ALCANCE NORMATIVIDAD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WILFREDO SAMBONI</cp:lastModifiedBy>
  <cp:revision>19</cp:revision>
  <dcterms:created xsi:type="dcterms:W3CDTF">2024-10-17T16:15:52Z</dcterms:created>
  <dcterms:modified xsi:type="dcterms:W3CDTF">2024-10-18T19:16:33Z</dcterms:modified>
</cp:coreProperties>
</file>